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4" r:id="rId3"/>
    <p:sldId id="257" r:id="rId4"/>
    <p:sldId id="267" r:id="rId5"/>
    <p:sldId id="273" r:id="rId6"/>
    <p:sldId id="260" r:id="rId7"/>
    <p:sldId id="259" r:id="rId8"/>
    <p:sldId id="261" r:id="rId9"/>
    <p:sldId id="264" r:id="rId10"/>
    <p:sldId id="275" r:id="rId11"/>
    <p:sldId id="256" r:id="rId12"/>
    <p:sldId id="263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3AE6-3B2A-49B0-8F99-975DBA3B4B9B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AD-D106-4523-AAD4-186AA2861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6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3AE6-3B2A-49B0-8F99-975DBA3B4B9B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AD-D106-4523-AAD4-186AA2861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3AE6-3B2A-49B0-8F99-975DBA3B4B9B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AD-D106-4523-AAD4-186AA2861D6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9031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3AE6-3B2A-49B0-8F99-975DBA3B4B9B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AD-D106-4523-AAD4-186AA2861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10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3AE6-3B2A-49B0-8F99-975DBA3B4B9B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AD-D106-4523-AAD4-186AA2861D6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3882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3AE6-3B2A-49B0-8F99-975DBA3B4B9B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AD-D106-4523-AAD4-186AA2861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6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3AE6-3B2A-49B0-8F99-975DBA3B4B9B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AD-D106-4523-AAD4-186AA2861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8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3AE6-3B2A-49B0-8F99-975DBA3B4B9B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AD-D106-4523-AAD4-186AA2861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0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3AE6-3B2A-49B0-8F99-975DBA3B4B9B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AD-D106-4523-AAD4-186AA2861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1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3AE6-3B2A-49B0-8F99-975DBA3B4B9B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AD-D106-4523-AAD4-186AA2861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6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3AE6-3B2A-49B0-8F99-975DBA3B4B9B}" type="datetimeFigureOut">
              <a:rPr lang="en-US" smtClean="0"/>
              <a:t>3/20/23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AD-D106-4523-AAD4-186AA2861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5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3AE6-3B2A-49B0-8F99-975DBA3B4B9B}" type="datetimeFigureOut">
              <a:rPr lang="en-US" smtClean="0"/>
              <a:t>3/20/23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AD-D106-4523-AAD4-186AA2861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3AE6-3B2A-49B0-8F99-975DBA3B4B9B}" type="datetimeFigureOut">
              <a:rPr lang="en-US" smtClean="0"/>
              <a:t>3/20/23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AD-D106-4523-AAD4-186AA2861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8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3AE6-3B2A-49B0-8F99-975DBA3B4B9B}" type="datetimeFigureOut">
              <a:rPr lang="en-US" smtClean="0"/>
              <a:t>3/20/23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AD-D106-4523-AAD4-186AA2861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3AE6-3B2A-49B0-8F99-975DBA3B4B9B}" type="datetimeFigureOut">
              <a:rPr lang="en-US" smtClean="0"/>
              <a:t>3/20/23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AD-D106-4523-AAD4-186AA2861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8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3AE6-3B2A-49B0-8F99-975DBA3B4B9B}" type="datetimeFigureOut">
              <a:rPr lang="en-US" smtClean="0"/>
              <a:t>3/20/23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95AD-D106-4523-AAD4-186AA2861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8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53AE6-3B2A-49B0-8F99-975DBA3B4B9B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0995AD-D106-4523-AAD4-186AA2861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6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284D9-34A5-497B-A352-3003CB1BA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Pest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7D396-9624-4293-B065-F9CFF8012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022" y="1331458"/>
            <a:ext cx="8596668" cy="3880773"/>
          </a:xfrm>
        </p:spPr>
        <p:txBody>
          <a:bodyPr/>
          <a:lstStyle/>
          <a:p>
            <a:r>
              <a:rPr lang="en-US" dirty="0"/>
              <a:t>Focus on most common pests</a:t>
            </a:r>
          </a:p>
          <a:p>
            <a:r>
              <a:rPr lang="en-US" dirty="0"/>
              <a:t>Describe life cycle, active period, nature of damage</a:t>
            </a:r>
          </a:p>
          <a:p>
            <a:r>
              <a:rPr lang="en-US" dirty="0"/>
              <a:t>Methods of control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76EAC4-D2B0-4E7F-8487-B0664DF74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3" y="2760867"/>
            <a:ext cx="1940395" cy="129328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86A8B0-3697-4165-92E3-A6DBE06D0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13" y="4711465"/>
            <a:ext cx="2324629" cy="15369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C1EA33-B36E-41D7-B1F9-9F71E1EDC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78" y="2760867"/>
            <a:ext cx="2064478" cy="1458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3CCC03-D567-4C25-B33A-C9520D9A4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2" y="4711465"/>
            <a:ext cx="2136780" cy="15369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4CE4DC-8CBE-4777-99F7-3185E15DAB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406" y="2760867"/>
            <a:ext cx="2647944" cy="1462149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740610F9-841E-4EDC-87C3-4713879DA8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573" y="4711464"/>
            <a:ext cx="2414613" cy="153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40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249E8-F938-4849-9933-4A3072ABB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24" y="169718"/>
            <a:ext cx="10515600" cy="615802"/>
          </a:xfrm>
        </p:spPr>
        <p:txBody>
          <a:bodyPr>
            <a:normAutofit fontScale="90000"/>
          </a:bodyPr>
          <a:lstStyle/>
          <a:p>
            <a:r>
              <a:rPr lang="en-US" dirty="0"/>
              <a:t>Two Spotted Spider Mites- Life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27045-479B-49DE-9E7C-E125B0A66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75" y="920290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Spider mites go through five different stages of life: egg, larva, protonymph, deutonymph and adult</a:t>
            </a:r>
          </a:p>
          <a:p>
            <a:r>
              <a:rPr lang="en-US" sz="2000" dirty="0"/>
              <a:t>Adult spider mites </a:t>
            </a:r>
            <a:r>
              <a:rPr lang="en-US" sz="2000" b="1" dirty="0"/>
              <a:t>lay eggs on the underside of leaves</a:t>
            </a:r>
            <a:r>
              <a:rPr lang="en-US" sz="2000" dirty="0"/>
              <a:t>. An adult can lay as many as </a:t>
            </a:r>
            <a:r>
              <a:rPr lang="en-US" sz="2000" b="1" dirty="0"/>
              <a:t>100 eggs </a:t>
            </a:r>
            <a:r>
              <a:rPr lang="en-US" sz="2000" dirty="0"/>
              <a:t>throughout a three-week period of time. </a:t>
            </a:r>
          </a:p>
          <a:p>
            <a:r>
              <a:rPr lang="en-US" sz="2000" dirty="0"/>
              <a:t>Adults can carry out mite reproduction </a:t>
            </a:r>
            <a:r>
              <a:rPr lang="en-US" sz="2000" b="1" dirty="0"/>
              <a:t>sexually or asexually</a:t>
            </a:r>
          </a:p>
          <a:p>
            <a:r>
              <a:rPr lang="en-US" sz="2000" dirty="0"/>
              <a:t>Under optimum conditions of high temperatures and low humidity, this mite can complete its development in 5 to 7 days</a:t>
            </a:r>
          </a:p>
          <a:p>
            <a:r>
              <a:rPr lang="en-US" sz="2000" dirty="0"/>
              <a:t>In Michigan spider mites usually appear in late May –Early June depending on weather conditions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59C760-51BD-4086-AEC3-9BFE10F5C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85" y="4477408"/>
            <a:ext cx="5194018" cy="2380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5F4394-5D26-4E75-8D32-34D694F8C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8679" y="34947"/>
            <a:ext cx="2010045" cy="1507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F295BD-671A-4E77-B710-74B2CD3D8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4" y="4679548"/>
            <a:ext cx="3558254" cy="2133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E97D35-6019-4C3A-BDE3-90758C59C2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91" y="5401993"/>
            <a:ext cx="2200656" cy="13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95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52CFF47-995B-40D6-84FA-1542F73D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Spider Mites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0B3A479-1711-4DBE-A95A-09AD8E5EF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9" y="1478784"/>
            <a:ext cx="10515600" cy="4351338"/>
          </a:xfrm>
        </p:spPr>
        <p:txBody>
          <a:bodyPr/>
          <a:lstStyle/>
          <a:p>
            <a:r>
              <a:rPr lang="en-US" b="1" dirty="0"/>
              <a:t>The two spotted spider mite survive winter</a:t>
            </a:r>
            <a:r>
              <a:rPr lang="en-US" dirty="0"/>
              <a:t> as adults hidden in protected areas such as bark cracks, bud scales or under debris around the garden or in soil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E44C35-70DF-400F-89E2-FA18F6018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132" y="3500407"/>
            <a:ext cx="3333750" cy="2219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77B161-D519-4080-B34F-A0DB881E0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00357"/>
            <a:ext cx="57150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30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E2EF-9624-4B76-B7FE-8F0489070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53" y="297212"/>
            <a:ext cx="10515600" cy="664287"/>
          </a:xfrm>
        </p:spPr>
        <p:txBody>
          <a:bodyPr/>
          <a:lstStyle/>
          <a:p>
            <a:r>
              <a:rPr lang="en-US" dirty="0"/>
              <a:t>Spider Mite Leaf Damage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FA58B-2C7C-4B9E-BDC3-27813CDA3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81" y="1077583"/>
            <a:ext cx="9800204" cy="4351338"/>
          </a:xfrm>
        </p:spPr>
        <p:txBody>
          <a:bodyPr>
            <a:normAutofit/>
          </a:bodyPr>
          <a:lstStyle/>
          <a:p>
            <a:r>
              <a:rPr lang="en-US" b="1" dirty="0"/>
              <a:t>The earliest and most obvious sign of these pest mites is yellowed or bronze stippling on the outer surface of leaves. </a:t>
            </a:r>
          </a:p>
          <a:p>
            <a:r>
              <a:rPr lang="en-US" b="1" dirty="0"/>
              <a:t>Infection normally appears on lower leaves first</a:t>
            </a:r>
          </a:p>
          <a:p>
            <a:r>
              <a:rPr lang="en-US" b="1" dirty="0"/>
              <a:t>Leaves may shrivel and fall off prematurely. </a:t>
            </a:r>
          </a:p>
          <a:p>
            <a:r>
              <a:rPr lang="en-US" b="1" dirty="0"/>
              <a:t>Webbing covers all plant parts in the later stages of severely infested plants. </a:t>
            </a:r>
          </a:p>
          <a:p>
            <a:r>
              <a:rPr lang="en-US" b="1" dirty="0"/>
              <a:t>Drought stress and high temperatures usually worsens the problem</a:t>
            </a:r>
          </a:p>
          <a:p>
            <a:r>
              <a:rPr lang="en-US" b="1" dirty="0"/>
              <a:t>Left untreated they can kill entire plants </a:t>
            </a:r>
          </a:p>
          <a:p>
            <a:endParaRPr lang="en-US" sz="5900" b="1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77300-00D7-4A4C-9A5B-085777F14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18" y="4002731"/>
            <a:ext cx="4653017" cy="27905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1BBDB5-604F-4103-9F6B-E907EFC91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06" y="4398634"/>
            <a:ext cx="3100551" cy="2060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94744B-3532-4443-A3B2-F57AA4E5F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65" y="4398634"/>
            <a:ext cx="3043401" cy="228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85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FC2A4-7F40-4C06-BC26-3DBE6EE48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1280"/>
            <a:ext cx="10515600" cy="801255"/>
          </a:xfrm>
        </p:spPr>
        <p:txBody>
          <a:bodyPr/>
          <a:lstStyle/>
          <a:p>
            <a:r>
              <a:rPr lang="en-US" dirty="0"/>
              <a:t>Spider Mite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2515B-6DB8-4F06-963A-6BAB113E0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2535"/>
            <a:ext cx="11523518" cy="6041881"/>
          </a:xfrm>
        </p:spPr>
        <p:txBody>
          <a:bodyPr>
            <a:normAutofit/>
          </a:bodyPr>
          <a:lstStyle/>
          <a:p>
            <a:r>
              <a:rPr lang="en-US" dirty="0"/>
              <a:t>Spider mites need aggressive control, so infestation doesn’t build up in your garden. </a:t>
            </a:r>
          </a:p>
          <a:p>
            <a:r>
              <a:rPr lang="en-US" dirty="0"/>
              <a:t>Check plants (underside of leaves) regularly for spider mites</a:t>
            </a:r>
          </a:p>
          <a:p>
            <a:r>
              <a:rPr lang="en-US" dirty="0"/>
              <a:t> Keep plants healthy. Spider mites thrive on plants under stress</a:t>
            </a:r>
          </a:p>
          <a:p>
            <a:r>
              <a:rPr lang="en-US" dirty="0"/>
              <a:t> Physically remove infected leaves. </a:t>
            </a:r>
          </a:p>
          <a:p>
            <a:r>
              <a:rPr lang="en-US" dirty="0"/>
              <a:t> Use a high-pressure water spray to dislodge spider mites,  repeat every few days</a:t>
            </a:r>
          </a:p>
          <a:p>
            <a:r>
              <a:rPr lang="en-US" dirty="0"/>
              <a:t> Natural enemies can reduce two spotted spider mites</a:t>
            </a:r>
          </a:p>
          <a:p>
            <a:r>
              <a:rPr lang="en-US" dirty="0"/>
              <a:t> Horticultural oil</a:t>
            </a:r>
          </a:p>
          <a:p>
            <a:pPr lvl="1"/>
            <a:r>
              <a:rPr lang="en-US" dirty="0"/>
              <a:t>JMS stylet oil 4T/gallon of water (you need to apply to underside of leaves)</a:t>
            </a:r>
          </a:p>
          <a:p>
            <a:pPr lvl="1"/>
            <a:r>
              <a:rPr lang="en-US" dirty="0"/>
              <a:t>Repeat every few days </a:t>
            </a:r>
          </a:p>
          <a:p>
            <a:r>
              <a:rPr lang="en-US" dirty="0"/>
              <a:t>    Miticides </a:t>
            </a:r>
          </a:p>
          <a:p>
            <a:pPr lvl="1"/>
            <a:r>
              <a:rPr lang="en-US" b="1" dirty="0"/>
              <a:t>Some</a:t>
            </a:r>
            <a:r>
              <a:rPr lang="en-US" dirty="0"/>
              <a:t> will kill all stages of life cycle (again you need to apply to underside of leaves)</a:t>
            </a:r>
          </a:p>
          <a:p>
            <a:pPr lvl="1"/>
            <a:r>
              <a:rPr lang="en-US" dirty="0" err="1"/>
              <a:t>Mitcides</a:t>
            </a:r>
            <a:r>
              <a:rPr lang="en-US" dirty="0"/>
              <a:t> are all very toxic to humans and are very expensive</a:t>
            </a:r>
          </a:p>
          <a:p>
            <a:pPr lvl="1"/>
            <a:r>
              <a:rPr lang="en-US" dirty="0"/>
              <a:t>Avid, </a:t>
            </a:r>
            <a:r>
              <a:rPr lang="en-US" dirty="0" err="1"/>
              <a:t>Akari</a:t>
            </a:r>
            <a:r>
              <a:rPr lang="en-US" dirty="0"/>
              <a:t>, </a:t>
            </a:r>
            <a:r>
              <a:rPr lang="en-US" b="1" dirty="0" err="1"/>
              <a:t>Floramite</a:t>
            </a:r>
            <a:endParaRPr lang="en-US" b="1" dirty="0"/>
          </a:p>
          <a:p>
            <a:pPr lvl="1"/>
            <a:r>
              <a:rPr lang="en-US" dirty="0"/>
              <a:t>Because of the rapid life cycle of spider mites they build up immunity to miticides very quickly so you need to use them sparingly and use different types</a:t>
            </a:r>
          </a:p>
        </p:txBody>
      </p:sp>
    </p:spTree>
    <p:extLst>
      <p:ext uri="{BB962C8B-B14F-4D97-AF65-F5344CB8AC3E}">
        <p14:creationId xmlns:p14="http://schemas.microsoft.com/office/powerpoint/2010/main" val="1015790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87799-560B-4C64-9864-24041FB7F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" y="157308"/>
            <a:ext cx="10515600" cy="63240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Powdery Mildew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C7073-E59C-4D26-9790-BAC911A2D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8" y="789710"/>
            <a:ext cx="9816250" cy="4351338"/>
          </a:xfrm>
        </p:spPr>
        <p:txBody>
          <a:bodyPr/>
          <a:lstStyle/>
          <a:p>
            <a:r>
              <a:rPr lang="en-US" b="1" dirty="0"/>
              <a:t>Powdery mildews prefer high relative humidity (greater than 95%),moderate temperatures (68°- 86° F), and low light intensities</a:t>
            </a:r>
            <a:r>
              <a:rPr lang="en-US" dirty="0"/>
              <a:t>. </a:t>
            </a:r>
          </a:p>
          <a:p>
            <a:r>
              <a:rPr lang="en-US" b="1" dirty="0"/>
              <a:t>The disease is more prevalent in the </a:t>
            </a:r>
            <a:r>
              <a:rPr lang="en-US" b="1" u="sng" dirty="0"/>
              <a:t>spring and fall </a:t>
            </a:r>
            <a:r>
              <a:rPr lang="en-US" b="1" dirty="0"/>
              <a:t>when large differences between day and night temperatures occur</a:t>
            </a:r>
          </a:p>
          <a:p>
            <a:r>
              <a:rPr lang="en-US" b="1" dirty="0"/>
              <a:t>Control</a:t>
            </a:r>
          </a:p>
          <a:p>
            <a:pPr lvl="1"/>
            <a:r>
              <a:rPr lang="en-US" dirty="0"/>
              <a:t>Avoid Watering from Above</a:t>
            </a:r>
          </a:p>
          <a:p>
            <a:pPr lvl="1"/>
            <a:r>
              <a:rPr lang="en-US" dirty="0"/>
              <a:t>Maintain Good Lighting or Sunlight </a:t>
            </a:r>
          </a:p>
          <a:p>
            <a:pPr lvl="1"/>
            <a:r>
              <a:rPr lang="en-US" dirty="0"/>
              <a:t>Introduce Air Circulation</a:t>
            </a:r>
          </a:p>
          <a:p>
            <a:pPr lvl="1"/>
            <a:r>
              <a:rPr lang="en-US" b="1" dirty="0"/>
              <a:t>JMS stylet oil (will kill powdery mildew on contact)</a:t>
            </a:r>
          </a:p>
          <a:p>
            <a:pPr lvl="1"/>
            <a:endParaRPr lang="en-US" b="1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58DDAB3-094D-44D7-AB3F-311CECAD8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1" y="4810991"/>
            <a:ext cx="2414613" cy="1883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90399E-1963-4FFB-A855-C36A9CB07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261" y="4734687"/>
            <a:ext cx="2935740" cy="195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7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FF573-59FC-4F35-ABB1-6D0A0D5C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8" y="188481"/>
            <a:ext cx="10515600" cy="60123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Earwig-Life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6C5A3-B04A-4D3C-A6F6-ECE0362E5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28" y="789711"/>
            <a:ext cx="10515600" cy="4351338"/>
          </a:xfrm>
        </p:spPr>
        <p:txBody>
          <a:bodyPr/>
          <a:lstStyle/>
          <a:p>
            <a:r>
              <a:rPr lang="en-US" dirty="0"/>
              <a:t>The life cycle of the earwig consists of </a:t>
            </a:r>
            <a:r>
              <a:rPr lang="en-US" b="1" dirty="0"/>
              <a:t>egg, nymph and adult</a:t>
            </a:r>
            <a:r>
              <a:rPr lang="en-US" dirty="0"/>
              <a:t>. </a:t>
            </a:r>
          </a:p>
          <a:p>
            <a:r>
              <a:rPr lang="en-US" dirty="0"/>
              <a:t>In early spring, after overwintering in soil, the female earwig lays up to 60 eggs in a nest about 2-3” below soil- twice a year </a:t>
            </a:r>
          </a:p>
          <a:p>
            <a:r>
              <a:rPr lang="en-US" dirty="0"/>
              <a:t>In about seven days, the eggs hatch and nymphs emerge </a:t>
            </a:r>
          </a:p>
          <a:p>
            <a:r>
              <a:rPr lang="en-US" dirty="0"/>
              <a:t>Female guards the eggs and newly hatched young until the first molt, when they leave the nest.</a:t>
            </a:r>
          </a:p>
          <a:p>
            <a:r>
              <a:rPr lang="en-US" dirty="0"/>
              <a:t>Emerge near full adulthood in </a:t>
            </a:r>
            <a:r>
              <a:rPr lang="en-US" b="1" dirty="0"/>
              <a:t>late May or early June</a:t>
            </a:r>
            <a:r>
              <a:rPr lang="en-US" dirty="0"/>
              <a:t>.</a:t>
            </a:r>
          </a:p>
          <a:p>
            <a:r>
              <a:rPr lang="en-US" b="1" dirty="0"/>
              <a:t>Active July-September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704CBD3-DFAA-497B-9B2F-88A0FF120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0656" y="4215866"/>
            <a:ext cx="3922135" cy="26876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FE1C08-D564-4F9C-952F-E193ABC21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05" y="4771581"/>
            <a:ext cx="2906286" cy="19370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964C6B-41FA-4AF2-80FF-44E2833EC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351" y="5087160"/>
            <a:ext cx="2811009" cy="1675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801E00-EBD5-423C-B09D-8C754E27C0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595" y="2941755"/>
            <a:ext cx="2402646" cy="17613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2248A9-0F7A-429E-B79A-BAB7AFD93E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880" y="3048211"/>
            <a:ext cx="1626903" cy="127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64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0151-FEA1-4DE8-9896-DF109CE76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62" y="20745"/>
            <a:ext cx="10515600" cy="627512"/>
          </a:xfrm>
        </p:spPr>
        <p:txBody>
          <a:bodyPr>
            <a:noAutofit/>
          </a:bodyPr>
          <a:lstStyle/>
          <a:p>
            <a:r>
              <a:rPr lang="en-US" b="1" dirty="0"/>
              <a:t>Earwigs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1334B-16B0-4EEB-958E-B55CE3342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2907"/>
            <a:ext cx="10515600" cy="5674449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/>
              <a:t>Scavengers of decaying matter and predators of insect larvae, slug eggs, aphids, seedlings </a:t>
            </a:r>
            <a:r>
              <a:rPr lang="en-US" sz="9600" b="1" u="sng" dirty="0"/>
              <a:t>AND</a:t>
            </a:r>
            <a:r>
              <a:rPr lang="en-US" sz="9600" b="1" dirty="0"/>
              <a:t> plant leaves</a:t>
            </a:r>
          </a:p>
          <a:p>
            <a:r>
              <a:rPr lang="en-US" sz="9600" b="1" dirty="0"/>
              <a:t>Active at night</a:t>
            </a:r>
          </a:p>
          <a:p>
            <a:r>
              <a:rPr lang="en-US" sz="9600" b="1" dirty="0"/>
              <a:t>During day hide-out in soil—prefer organic soils</a:t>
            </a:r>
          </a:p>
          <a:p>
            <a:r>
              <a:rPr lang="en-US" sz="9600" b="1" dirty="0"/>
              <a:t>Worst damage occurs early after dahlias are planted</a:t>
            </a:r>
          </a:p>
          <a:p>
            <a:r>
              <a:rPr lang="en-US" sz="9600" b="1" dirty="0"/>
              <a:t>Earwigs make small holes in leaves-to make sure you need go </a:t>
            </a:r>
          </a:p>
          <a:p>
            <a:pPr marL="0" indent="0">
              <a:buNone/>
            </a:pPr>
            <a:r>
              <a:rPr lang="en-US" sz="9600" b="1" dirty="0"/>
              <a:t>   out at night with a flashlight or headlamp to verify it is earwigs</a:t>
            </a:r>
          </a:p>
          <a:p>
            <a:r>
              <a:rPr lang="en-US" sz="9600" b="1" dirty="0"/>
              <a:t>Can consume entire young plants or an severely damage them</a:t>
            </a:r>
          </a:p>
          <a:p>
            <a:r>
              <a:rPr lang="en-US" sz="9600" b="1" dirty="0"/>
              <a:t>Control:</a:t>
            </a:r>
          </a:p>
          <a:p>
            <a:pPr lvl="1"/>
            <a:r>
              <a:rPr lang="en-US" sz="9600" b="1" dirty="0"/>
              <a:t>Remove at night with forceps-(my preferred method)</a:t>
            </a:r>
          </a:p>
          <a:p>
            <a:pPr lvl="1"/>
            <a:r>
              <a:rPr lang="en-US" sz="9600" b="1" dirty="0"/>
              <a:t>Role newspaper and place around base of plant—earwigs seek a dark, damp place to hide during day- dump earwigs into a container with soapy water in the morning</a:t>
            </a:r>
          </a:p>
          <a:p>
            <a:pPr lvl="1"/>
            <a:r>
              <a:rPr lang="en-US" sz="9600" b="1" dirty="0"/>
              <a:t>Oil traps placed flush with ground</a:t>
            </a:r>
          </a:p>
          <a:p>
            <a:pPr lvl="1"/>
            <a:r>
              <a:rPr lang="en-US" sz="9600" b="1" dirty="0"/>
              <a:t>Mixture of rubbing alcohol and water-contact </a:t>
            </a:r>
            <a:r>
              <a:rPr lang="en-US" sz="9600" b="1" u="sng" dirty="0"/>
              <a:t>spray-beware of damaging plant</a:t>
            </a:r>
            <a:endParaRPr lang="en-US" sz="9600" u="sng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B52F3-B9FF-4800-91F9-7C8C99E5F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320" y="1101339"/>
            <a:ext cx="1852987" cy="12350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B92577-15DB-4815-B513-DBF776DFD2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2" t="53663" r="3332" b="-909"/>
          <a:stretch/>
        </p:blipFill>
        <p:spPr>
          <a:xfrm>
            <a:off x="10009002" y="0"/>
            <a:ext cx="2182998" cy="1756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CF4FDE-B08F-4AC7-8DBE-BC25C44A2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9148" y="4080594"/>
            <a:ext cx="2082852" cy="1928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12E2C4-CAEE-411E-A512-2A0FE0CE33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80" y="1718851"/>
            <a:ext cx="1928357" cy="192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6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A2A8-D20C-4C79-9628-59ADD78F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Copper Ground Beetle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31B04-6A1D-44DE-8DDA-D257E139C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458124"/>
          </a:xfrm>
        </p:spPr>
        <p:txBody>
          <a:bodyPr>
            <a:normAutofit/>
          </a:bodyPr>
          <a:lstStyle/>
          <a:p>
            <a:r>
              <a:rPr lang="en-US" sz="2000" b="1" dirty="0"/>
              <a:t>Relatively new pest from Europe that was first detected in New Jersey but is now in Michigan</a:t>
            </a:r>
          </a:p>
          <a:p>
            <a:r>
              <a:rPr lang="en-US" sz="2000" b="1" dirty="0"/>
              <a:t>Like most beetles it has a soil developing grub stage</a:t>
            </a:r>
          </a:p>
          <a:p>
            <a:r>
              <a:rPr lang="en-US" sz="2000" b="1" dirty="0"/>
              <a:t>Adults appear in June and remain active through July</a:t>
            </a:r>
          </a:p>
          <a:p>
            <a:r>
              <a:rPr lang="en-US" sz="2000" b="1" dirty="0"/>
              <a:t>Adults are active at night-during the day they hide in ground  </a:t>
            </a:r>
          </a:p>
          <a:p>
            <a:r>
              <a:rPr lang="en-US" sz="2000" b="1" dirty="0"/>
              <a:t>Adults eat leaves, flower petals of almost all plants including dahlias</a:t>
            </a:r>
          </a:p>
          <a:p>
            <a:r>
              <a:rPr lang="en-US" sz="2000" b="1" dirty="0"/>
              <a:t>Damage looks similar to earwig damage</a:t>
            </a:r>
          </a:p>
          <a:p>
            <a:r>
              <a:rPr lang="en-US" sz="2000" b="1" dirty="0"/>
              <a:t>Control</a:t>
            </a:r>
          </a:p>
          <a:p>
            <a:pPr lvl="1"/>
            <a:r>
              <a:rPr lang="en-US" sz="1800" b="1" dirty="0"/>
              <a:t>Remove at night with forceps-(my preferred method)</a:t>
            </a:r>
          </a:p>
          <a:p>
            <a:pPr lvl="1"/>
            <a:r>
              <a:rPr lang="en-US" sz="1800" b="1" dirty="0"/>
              <a:t>Treat lawn with </a:t>
            </a:r>
            <a:r>
              <a:rPr lang="en-US" sz="1800" b="1" dirty="0" err="1"/>
              <a:t>Grubex</a:t>
            </a:r>
            <a:endParaRPr lang="en-US" sz="1800" dirty="0"/>
          </a:p>
          <a:p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1C19D57D-DAB1-4A57-96CD-5AA612638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23" y="239287"/>
            <a:ext cx="2324629" cy="1536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86E7D3-EE3A-4A3B-83AB-CA67A8C58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96" y="2300713"/>
            <a:ext cx="1933575" cy="13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84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526CF-3B24-46A6-A1D5-3A93AE45F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46" y="91276"/>
            <a:ext cx="10515600" cy="611620"/>
          </a:xfrm>
        </p:spPr>
        <p:txBody>
          <a:bodyPr>
            <a:normAutofit fontScale="90000"/>
          </a:bodyPr>
          <a:lstStyle/>
          <a:p>
            <a:r>
              <a:rPr lang="en-US" dirty="0"/>
              <a:t>Cucumber Beetles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417EE-B02E-4763-B7E6-8559E6D62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731604"/>
            <a:ext cx="10515600" cy="5950099"/>
          </a:xfrm>
        </p:spPr>
        <p:txBody>
          <a:bodyPr>
            <a:normAutofit/>
          </a:bodyPr>
          <a:lstStyle/>
          <a:p>
            <a:r>
              <a:rPr lang="en-US" b="1" dirty="0"/>
              <a:t>Can damage leaves and flowers</a:t>
            </a:r>
          </a:p>
          <a:p>
            <a:r>
              <a:rPr lang="en-US" b="1" dirty="0"/>
              <a:t>Active during the day</a:t>
            </a:r>
          </a:p>
          <a:p>
            <a:r>
              <a:rPr lang="en-US" b="1" dirty="0"/>
              <a:t>Tend to be a problem later in the season</a:t>
            </a:r>
          </a:p>
          <a:p>
            <a:r>
              <a:rPr lang="en-US" b="1" dirty="0"/>
              <a:t>Control</a:t>
            </a:r>
          </a:p>
          <a:p>
            <a:pPr lvl="1"/>
            <a:r>
              <a:rPr lang="en-US" sz="2800" b="1" dirty="0"/>
              <a:t>Spinosad, </a:t>
            </a:r>
            <a:r>
              <a:rPr lang="en-US" sz="2800" b="1" u="sng" dirty="0"/>
              <a:t>pyrethrin insecticides </a:t>
            </a:r>
            <a:r>
              <a:rPr lang="en-US" sz="2800" b="1" dirty="0"/>
              <a:t>and </a:t>
            </a:r>
            <a:r>
              <a:rPr lang="en-US" sz="2800" b="1" u="sng" dirty="0"/>
              <a:t>neem oil</a:t>
            </a:r>
          </a:p>
          <a:p>
            <a:pPr marL="457200" lvl="1" indent="0">
              <a:buNone/>
            </a:pPr>
            <a:r>
              <a:rPr lang="en-US" sz="2800" b="1" dirty="0"/>
              <a:t>    can effectively manage cucumber beetle, though you </a:t>
            </a:r>
          </a:p>
          <a:p>
            <a:pPr marL="457200" lvl="1" indent="0">
              <a:buNone/>
            </a:pPr>
            <a:r>
              <a:rPr lang="en-US" sz="2800" b="1" dirty="0"/>
              <a:t>    will likely need to apply more than once. </a:t>
            </a:r>
          </a:p>
          <a:p>
            <a:pPr lvl="1"/>
            <a:r>
              <a:rPr lang="en-US" sz="2800" b="1" dirty="0" err="1"/>
              <a:t>Sevin</a:t>
            </a:r>
            <a:r>
              <a:rPr lang="en-US" sz="2800" b="1" dirty="0"/>
              <a:t> --spray plant surfaces thoroughly to kill by contact and protect against cucumber beetles for up to three months</a:t>
            </a:r>
          </a:p>
          <a:p>
            <a:pPr lvl="1"/>
            <a:r>
              <a:rPr lang="en-US" sz="2800" b="1" dirty="0"/>
              <a:t>Flowers like nasturtium and marigolds, catnip may help keep cucumber beetles away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14E325-DCA3-4BA3-A1C3-6AEE2A94C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08" y="0"/>
            <a:ext cx="3529445" cy="24070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65039E-F5EE-4ADA-8053-FC73B1E14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46" y="176296"/>
            <a:ext cx="2064478" cy="145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01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51AD6-863B-4D62-9F32-A9EFD5927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Slugs- Life cycle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2F4B8-6BDE-4934-927E-A2FCC79C6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Slugs typically spend the winter as eggs in protected sites, like under </a:t>
            </a:r>
            <a:r>
              <a:rPr lang="en-US" b="1" dirty="0"/>
              <a:t>plant debris, mulch</a:t>
            </a:r>
            <a:r>
              <a:rPr lang="en-US" dirty="0"/>
              <a:t>, boards or in the soil</a:t>
            </a:r>
          </a:p>
          <a:p>
            <a:r>
              <a:rPr lang="en-US" dirty="0"/>
              <a:t>Eggs hatch the following </a:t>
            </a:r>
            <a:r>
              <a:rPr lang="en-US" b="1" dirty="0"/>
              <a:t>spring and early summer</a:t>
            </a:r>
            <a:endParaRPr lang="en-US" dirty="0"/>
          </a:p>
          <a:p>
            <a:r>
              <a:rPr lang="en-US" dirty="0"/>
              <a:t>If conditions are favorable, slugs can be active throughout the summer and fall</a:t>
            </a:r>
          </a:p>
          <a:p>
            <a:r>
              <a:rPr lang="en-US" dirty="0"/>
              <a:t>Slugs have a layer of slime to protect their skin from drying up and to reduce predation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DF0A1F-BBFC-4794-99C7-0C9418238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14" y="283779"/>
            <a:ext cx="2136780" cy="142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7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95C1-EBC6-4E48-984C-63044EA4C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Slugs-Damage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92737-4BC4-45C0-A103-BD8C76C33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1844"/>
            <a:ext cx="10515600" cy="5126969"/>
          </a:xfrm>
        </p:spPr>
        <p:txBody>
          <a:bodyPr>
            <a:normAutofit/>
          </a:bodyPr>
          <a:lstStyle/>
          <a:p>
            <a:r>
              <a:rPr lang="en-US" sz="2000" b="1" dirty="0"/>
              <a:t>Active at night</a:t>
            </a:r>
          </a:p>
          <a:p>
            <a:r>
              <a:rPr lang="en-US" sz="2000" b="1" dirty="0"/>
              <a:t>Worst damage can occur on young dahlia plants</a:t>
            </a:r>
          </a:p>
          <a:p>
            <a:r>
              <a:rPr lang="en-US" sz="2000" b="1" dirty="0"/>
              <a:t>Make small holes in leaves similar to earwigs only </a:t>
            </a:r>
          </a:p>
          <a:p>
            <a:pPr marL="0" indent="0">
              <a:buNone/>
            </a:pPr>
            <a:r>
              <a:rPr lang="en-US" sz="2000" b="1" dirty="0"/>
              <a:t>   usually larger and with jagged edges and slime residue</a:t>
            </a:r>
          </a:p>
          <a:p>
            <a:r>
              <a:rPr lang="en-US" sz="2000" b="1" dirty="0"/>
              <a:t>To make sure what is eating leaves you need go out at night </a:t>
            </a:r>
          </a:p>
          <a:p>
            <a:pPr marL="0" indent="0">
              <a:buNone/>
            </a:pPr>
            <a:r>
              <a:rPr lang="en-US" sz="2000" b="1" dirty="0"/>
              <a:t>   with a  flashlight or headlamp to verify the damage is from slugs</a:t>
            </a:r>
          </a:p>
          <a:p>
            <a:r>
              <a:rPr lang="en-US" sz="2000" b="1" dirty="0"/>
              <a:t>Can consume entire young plants or severely damage them</a:t>
            </a:r>
          </a:p>
          <a:p>
            <a:r>
              <a:rPr lang="en-US" sz="2000" b="1" dirty="0"/>
              <a:t>Tends to be a bigger problem for dahlia gardens that do not get full sun      	</a:t>
            </a:r>
          </a:p>
          <a:p>
            <a:pPr marL="0" indent="0">
              <a:buNone/>
            </a:pPr>
            <a:r>
              <a:rPr lang="en-US" sz="2000" b="1" dirty="0"/>
              <a:t> 	most of the day or gardens with substantial ground cover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B26DD3-33AF-4DE3-9E62-59D774C1C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28" y="337122"/>
            <a:ext cx="3822472" cy="2863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C62810-D9B0-465C-8EC2-03350D9D4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745" y="3042856"/>
            <a:ext cx="2540000" cy="2273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FF2FCC-C43A-45C8-BE51-34DE271EB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841" y="0"/>
            <a:ext cx="2088573" cy="20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6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B112-1AAE-4F1B-B37E-E8ED9136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18" y="130317"/>
            <a:ext cx="10515600" cy="765142"/>
          </a:xfrm>
        </p:spPr>
        <p:txBody>
          <a:bodyPr/>
          <a:lstStyle/>
          <a:p>
            <a:r>
              <a:rPr lang="en-US" dirty="0"/>
              <a:t>Slugs-Control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05104-B780-4D42-A1E8-4707EBC1F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718" y="895459"/>
            <a:ext cx="10515600" cy="5284623"/>
          </a:xfrm>
        </p:spPr>
        <p:txBody>
          <a:bodyPr>
            <a:normAutofit/>
          </a:bodyPr>
          <a:lstStyle/>
          <a:p>
            <a:r>
              <a:rPr lang="en-US" b="1" dirty="0"/>
              <a:t>Remove at night with forceps (a little too sticky for this method)</a:t>
            </a:r>
          </a:p>
          <a:p>
            <a:r>
              <a:rPr lang="en-US" b="1" dirty="0"/>
              <a:t>Spray slugs at night with 1 part ammonia and 5 parts water (they will dissolve before your eyes and spray will not damage plants)</a:t>
            </a:r>
          </a:p>
          <a:p>
            <a:r>
              <a:rPr lang="en-US" b="1" dirty="0"/>
              <a:t>Set out several flat boards, shingles or damp newspapers for them to hide under during the day</a:t>
            </a:r>
          </a:p>
          <a:p>
            <a:r>
              <a:rPr lang="en-US" b="1" dirty="0"/>
              <a:t>Set out beer traps</a:t>
            </a:r>
          </a:p>
          <a:p>
            <a:r>
              <a:rPr lang="en-US" b="1" dirty="0"/>
              <a:t>Baits</a:t>
            </a:r>
          </a:p>
          <a:p>
            <a:pPr lvl="1">
              <a:spcBef>
                <a:spcPts val="0"/>
              </a:spcBef>
            </a:pPr>
            <a:r>
              <a:rPr lang="en-US" b="1" dirty="0"/>
              <a:t>Iron phosphate (less effective but not toxic to children and pets)-</a:t>
            </a:r>
            <a:r>
              <a:rPr lang="en-US" sz="3200" b="1" dirty="0"/>
              <a:t>Sluggo</a:t>
            </a:r>
          </a:p>
          <a:p>
            <a:pPr lvl="1"/>
            <a:r>
              <a:rPr lang="en-US" b="1" dirty="0"/>
              <a:t>Ferric sodium EDTA (less toxic to iron phosphate, works faster)</a:t>
            </a:r>
          </a:p>
          <a:p>
            <a:pPr lvl="1"/>
            <a:r>
              <a:rPr lang="en-US" b="1" dirty="0" err="1"/>
              <a:t>Metaldehyde</a:t>
            </a:r>
            <a:r>
              <a:rPr lang="en-US" b="1" dirty="0"/>
              <a:t> (attractive and toxic to dogs and other animals)  </a:t>
            </a:r>
            <a:r>
              <a:rPr lang="en-US" sz="3600" b="1" dirty="0"/>
              <a:t>Deadline</a:t>
            </a:r>
          </a:p>
          <a:p>
            <a:r>
              <a:rPr lang="en-US" b="1" dirty="0"/>
              <a:t>Baits work best if used early in spring as a preventative measure and to kill recently hatched young of the year</a:t>
            </a:r>
          </a:p>
          <a:p>
            <a:r>
              <a:rPr lang="en-US" b="1" dirty="0"/>
              <a:t>Must be periodically re-applied</a:t>
            </a:r>
          </a:p>
          <a:p>
            <a:pPr lvl="1"/>
            <a:endParaRPr lang="en-US" sz="3600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053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D1133-312F-4F3F-93FB-4FC088842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Spider Mites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3F21F-B683-410B-AEAC-2BE453CAD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52" y="1412444"/>
            <a:ext cx="8596668" cy="483595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Spider mites are members of varying mite species with piercing, sucking mouthparts that feed on individual plant cells. </a:t>
            </a:r>
          </a:p>
          <a:p>
            <a:r>
              <a:rPr lang="en-US" sz="2400" dirty="0"/>
              <a:t>Most of the time you won’t notice spider mites because of their size.</a:t>
            </a:r>
          </a:p>
          <a:p>
            <a:r>
              <a:rPr lang="en-US" sz="2400" dirty="0"/>
              <a:t>They aren’t visible to the naked eye, but you can see them with a 10x magnifying glass. </a:t>
            </a:r>
          </a:p>
          <a:p>
            <a:r>
              <a:rPr lang="en-US" sz="2400" dirty="0"/>
              <a:t>Often they look like small, light dots crawling on leaves or in webs. They are just .1 inches at maturity. </a:t>
            </a:r>
          </a:p>
          <a:p>
            <a:r>
              <a:rPr lang="en-US" sz="2400" dirty="0"/>
              <a:t>They congregate on the undersides of leaves.</a:t>
            </a:r>
          </a:p>
          <a:p>
            <a:r>
              <a:rPr lang="en-US" sz="2400" dirty="0"/>
              <a:t>A spider mite infestation is easily identifiable when their silk webbing is wound around infested leaves.</a:t>
            </a:r>
          </a:p>
        </p:txBody>
      </p:sp>
    </p:spTree>
    <p:extLst>
      <p:ext uri="{BB962C8B-B14F-4D97-AF65-F5344CB8AC3E}">
        <p14:creationId xmlns:p14="http://schemas.microsoft.com/office/powerpoint/2010/main" val="396448487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448</TotalTime>
  <Words>1228</Words>
  <Application>Microsoft Macintosh PowerPoint</Application>
  <PresentationFormat>Widescreen</PresentationFormat>
  <Paragraphs>118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Integrated Pest Management</vt:lpstr>
      <vt:lpstr>Earwig-Life Cycle</vt:lpstr>
      <vt:lpstr>Earwigs</vt:lpstr>
      <vt:lpstr>Copper Ground Beetle</vt:lpstr>
      <vt:lpstr>Cucumber Beetles</vt:lpstr>
      <vt:lpstr>Slugs- Life cycle </vt:lpstr>
      <vt:lpstr>Slugs-Damage</vt:lpstr>
      <vt:lpstr>Slugs-Control Measures</vt:lpstr>
      <vt:lpstr>Spider Mites</vt:lpstr>
      <vt:lpstr>Two Spotted Spider Mites- Life Cycle</vt:lpstr>
      <vt:lpstr>Spider Mites</vt:lpstr>
      <vt:lpstr>Spider Mite Leaf Damage</vt:lpstr>
      <vt:lpstr>Spider Mite Control</vt:lpstr>
      <vt:lpstr>Powdery Mildew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Berven</dc:creator>
  <cp:lastModifiedBy>Microsoft Office User</cp:lastModifiedBy>
  <cp:revision>37</cp:revision>
  <dcterms:created xsi:type="dcterms:W3CDTF">2023-02-17T17:50:36Z</dcterms:created>
  <dcterms:modified xsi:type="dcterms:W3CDTF">2023-03-21T01:14:17Z</dcterms:modified>
</cp:coreProperties>
</file>